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9C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209" d="100"/>
          <a:sy n="209" d="100"/>
        </p:scale>
        <p:origin x="-304"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ADCC4DD-1EDB-D042-92B8-8671B93CAD35}" type="datetimeFigureOut">
              <a:rPr lang="en-US" smtClean="0"/>
              <a:t>30/10/18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B0BAB-A71C-214C-BE8A-BF3186352FFC}" type="slidenum">
              <a:rPr lang="en-US" smtClean="0"/>
              <a:t>‹#›</a:t>
            </a:fld>
            <a:endParaRPr lang="en-US"/>
          </a:p>
        </p:txBody>
      </p:sp>
    </p:spTree>
    <p:extLst>
      <p:ext uri="{BB962C8B-B14F-4D97-AF65-F5344CB8AC3E}">
        <p14:creationId xmlns:p14="http://schemas.microsoft.com/office/powerpoint/2010/main" val="80241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ADCC4DD-1EDB-D042-92B8-8671B93CAD35}" type="datetimeFigureOut">
              <a:rPr lang="en-US" smtClean="0"/>
              <a:t>30/10/18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B0BAB-A71C-214C-BE8A-BF3186352FFC}" type="slidenum">
              <a:rPr lang="en-US" smtClean="0"/>
              <a:t>‹#›</a:t>
            </a:fld>
            <a:endParaRPr lang="en-US"/>
          </a:p>
        </p:txBody>
      </p:sp>
    </p:spTree>
    <p:extLst>
      <p:ext uri="{BB962C8B-B14F-4D97-AF65-F5344CB8AC3E}">
        <p14:creationId xmlns:p14="http://schemas.microsoft.com/office/powerpoint/2010/main" val="164342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ADCC4DD-1EDB-D042-92B8-8671B93CAD35}" type="datetimeFigureOut">
              <a:rPr lang="en-US" smtClean="0"/>
              <a:t>30/10/18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B0BAB-A71C-214C-BE8A-BF3186352FFC}" type="slidenum">
              <a:rPr lang="en-US" smtClean="0"/>
              <a:t>‹#›</a:t>
            </a:fld>
            <a:endParaRPr lang="en-US"/>
          </a:p>
        </p:txBody>
      </p:sp>
    </p:spTree>
    <p:extLst>
      <p:ext uri="{BB962C8B-B14F-4D97-AF65-F5344CB8AC3E}">
        <p14:creationId xmlns:p14="http://schemas.microsoft.com/office/powerpoint/2010/main" val="258550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ADCC4DD-1EDB-D042-92B8-8671B93CAD35}" type="datetimeFigureOut">
              <a:rPr lang="en-US" smtClean="0"/>
              <a:t>30/10/18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B0BAB-A71C-214C-BE8A-BF3186352FFC}" type="slidenum">
              <a:rPr lang="en-US" smtClean="0"/>
              <a:t>‹#›</a:t>
            </a:fld>
            <a:endParaRPr lang="en-US"/>
          </a:p>
        </p:txBody>
      </p:sp>
    </p:spTree>
    <p:extLst>
      <p:ext uri="{BB962C8B-B14F-4D97-AF65-F5344CB8AC3E}">
        <p14:creationId xmlns:p14="http://schemas.microsoft.com/office/powerpoint/2010/main" val="92853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ADCC4DD-1EDB-D042-92B8-8671B93CAD35}" type="datetimeFigureOut">
              <a:rPr lang="en-US" smtClean="0"/>
              <a:t>30/10/18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B0BAB-A71C-214C-BE8A-BF3186352FFC}" type="slidenum">
              <a:rPr lang="en-US" smtClean="0"/>
              <a:t>‹#›</a:t>
            </a:fld>
            <a:endParaRPr lang="en-US"/>
          </a:p>
        </p:txBody>
      </p:sp>
    </p:spTree>
    <p:extLst>
      <p:ext uri="{BB962C8B-B14F-4D97-AF65-F5344CB8AC3E}">
        <p14:creationId xmlns:p14="http://schemas.microsoft.com/office/powerpoint/2010/main" val="255485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ADCC4DD-1EDB-D042-92B8-8671B93CAD35}" type="datetimeFigureOut">
              <a:rPr lang="en-US" smtClean="0"/>
              <a:t>30/10/18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B0BAB-A71C-214C-BE8A-BF3186352FFC}" type="slidenum">
              <a:rPr lang="en-US" smtClean="0"/>
              <a:t>‹#›</a:t>
            </a:fld>
            <a:endParaRPr lang="en-US"/>
          </a:p>
        </p:txBody>
      </p:sp>
    </p:spTree>
    <p:extLst>
      <p:ext uri="{BB962C8B-B14F-4D97-AF65-F5344CB8AC3E}">
        <p14:creationId xmlns:p14="http://schemas.microsoft.com/office/powerpoint/2010/main" val="127229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ADCC4DD-1EDB-D042-92B8-8671B93CAD35}" type="datetimeFigureOut">
              <a:rPr lang="en-US" smtClean="0"/>
              <a:t>30/10/18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B0BAB-A71C-214C-BE8A-BF3186352FFC}" type="slidenum">
              <a:rPr lang="en-US" smtClean="0"/>
              <a:t>‹#›</a:t>
            </a:fld>
            <a:endParaRPr lang="en-US"/>
          </a:p>
        </p:txBody>
      </p:sp>
    </p:spTree>
    <p:extLst>
      <p:ext uri="{BB962C8B-B14F-4D97-AF65-F5344CB8AC3E}">
        <p14:creationId xmlns:p14="http://schemas.microsoft.com/office/powerpoint/2010/main" val="287540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ADCC4DD-1EDB-D042-92B8-8671B93CAD35}" type="datetimeFigureOut">
              <a:rPr lang="en-US" smtClean="0"/>
              <a:t>30/10/18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B0BAB-A71C-214C-BE8A-BF3186352FFC}" type="slidenum">
              <a:rPr lang="en-US" smtClean="0"/>
              <a:t>‹#›</a:t>
            </a:fld>
            <a:endParaRPr lang="en-US"/>
          </a:p>
        </p:txBody>
      </p:sp>
    </p:spTree>
    <p:extLst>
      <p:ext uri="{BB962C8B-B14F-4D97-AF65-F5344CB8AC3E}">
        <p14:creationId xmlns:p14="http://schemas.microsoft.com/office/powerpoint/2010/main" val="317890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CC4DD-1EDB-D042-92B8-8671B93CAD35}" type="datetimeFigureOut">
              <a:rPr lang="en-US" smtClean="0"/>
              <a:t>30/10/18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B0BAB-A71C-214C-BE8A-BF3186352FFC}" type="slidenum">
              <a:rPr lang="en-US" smtClean="0"/>
              <a:t>‹#›</a:t>
            </a:fld>
            <a:endParaRPr lang="en-US"/>
          </a:p>
        </p:txBody>
      </p:sp>
    </p:spTree>
    <p:extLst>
      <p:ext uri="{BB962C8B-B14F-4D97-AF65-F5344CB8AC3E}">
        <p14:creationId xmlns:p14="http://schemas.microsoft.com/office/powerpoint/2010/main" val="376099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ADCC4DD-1EDB-D042-92B8-8671B93CAD35}" type="datetimeFigureOut">
              <a:rPr lang="en-US" smtClean="0"/>
              <a:t>30/10/18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B0BAB-A71C-214C-BE8A-BF3186352FFC}" type="slidenum">
              <a:rPr lang="en-US" smtClean="0"/>
              <a:t>‹#›</a:t>
            </a:fld>
            <a:endParaRPr lang="en-US"/>
          </a:p>
        </p:txBody>
      </p:sp>
    </p:spTree>
    <p:extLst>
      <p:ext uri="{BB962C8B-B14F-4D97-AF65-F5344CB8AC3E}">
        <p14:creationId xmlns:p14="http://schemas.microsoft.com/office/powerpoint/2010/main" val="12311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ADCC4DD-1EDB-D042-92B8-8671B93CAD35}" type="datetimeFigureOut">
              <a:rPr lang="en-US" smtClean="0"/>
              <a:t>30/10/18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B0BAB-A71C-214C-BE8A-BF3186352FFC}" type="slidenum">
              <a:rPr lang="en-US" smtClean="0"/>
              <a:t>‹#›</a:t>
            </a:fld>
            <a:endParaRPr lang="en-US"/>
          </a:p>
        </p:txBody>
      </p:sp>
    </p:spTree>
    <p:extLst>
      <p:ext uri="{BB962C8B-B14F-4D97-AF65-F5344CB8AC3E}">
        <p14:creationId xmlns:p14="http://schemas.microsoft.com/office/powerpoint/2010/main" val="12860873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CC4DD-1EDB-D042-92B8-8671B93CAD35}" type="datetimeFigureOut">
              <a:rPr lang="en-US" smtClean="0"/>
              <a:t>30/10/18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B0BAB-A71C-214C-BE8A-BF3186352FFC}" type="slidenum">
              <a:rPr lang="en-US" smtClean="0"/>
              <a:t>‹#›</a:t>
            </a:fld>
            <a:endParaRPr lang="en-US"/>
          </a:p>
        </p:txBody>
      </p:sp>
    </p:spTree>
    <p:extLst>
      <p:ext uri="{BB962C8B-B14F-4D97-AF65-F5344CB8AC3E}">
        <p14:creationId xmlns:p14="http://schemas.microsoft.com/office/powerpoint/2010/main" val="320753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820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4" name="Group 167"/>
          <p:cNvGraphicFramePr>
            <a:graphicFrameLocks noGrp="1"/>
          </p:cNvGraphicFramePr>
          <p:nvPr>
            <p:ph idx="1"/>
            <p:extLst>
              <p:ext uri="{D42A27DB-BD31-4B8C-83A1-F6EECF244321}">
                <p14:modId xmlns:p14="http://schemas.microsoft.com/office/powerpoint/2010/main" val="156001184"/>
              </p:ext>
            </p:extLst>
          </p:nvPr>
        </p:nvGraphicFramePr>
        <p:xfrm>
          <a:off x="660091" y="2148146"/>
          <a:ext cx="7814604" cy="4004645"/>
        </p:xfrm>
        <a:graphic>
          <a:graphicData uri="http://schemas.openxmlformats.org/drawingml/2006/table">
            <a:tbl>
              <a:tblPr/>
              <a:tblGrid>
                <a:gridCol w="1302434"/>
                <a:gridCol w="1302434"/>
                <a:gridCol w="1302434"/>
                <a:gridCol w="1302434"/>
                <a:gridCol w="1302434"/>
                <a:gridCol w="1302434"/>
              </a:tblGrid>
              <a:tr h="311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429C37"/>
                        </a:solidFill>
                        <a:effectLst/>
                        <a:latin typeface="Century Gothic"/>
                        <a:cs typeface="Century Gothic"/>
                      </a:endParaRPr>
                    </a:p>
                  </a:txBody>
                  <a:tcPr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429C37"/>
                          </a:solidFill>
                          <a:effectLst/>
                          <a:latin typeface="Century Gothic"/>
                          <a:cs typeface="Century Gothic"/>
                        </a:rPr>
                        <a:t>Team 1</a:t>
                      </a:r>
                      <a:endParaRPr kumimoji="0" lang="en-US" sz="1600" b="1"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429C37"/>
                          </a:solidFill>
                          <a:effectLst/>
                          <a:latin typeface="Century Gothic"/>
                          <a:cs typeface="Century Gothic"/>
                        </a:rPr>
                        <a:t>Team 2</a:t>
                      </a:r>
                      <a:endParaRPr kumimoji="0" lang="en-US" sz="1600" b="1"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429C37"/>
                          </a:solidFill>
                          <a:effectLst/>
                          <a:latin typeface="Century Gothic"/>
                          <a:cs typeface="Century Gothic"/>
                        </a:rPr>
                        <a:t>Team 3</a:t>
                      </a:r>
                      <a:endParaRPr kumimoji="0" lang="en-US" sz="1600" b="1" i="0" u="none" strike="noStrike" cap="none" normalizeH="0" baseline="0" dirty="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429C37"/>
                          </a:solidFill>
                          <a:effectLst/>
                          <a:latin typeface="Century Gothic"/>
                          <a:cs typeface="Century Gothic"/>
                        </a:rPr>
                        <a:t>Team 4</a:t>
                      </a:r>
                      <a:endParaRPr kumimoji="0" lang="en-US" sz="1600" b="1"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429C37"/>
                          </a:solidFill>
                          <a:effectLst/>
                          <a:latin typeface="Century Gothic"/>
                          <a:cs typeface="Century Gothic"/>
                        </a:rPr>
                        <a:t>Team 5</a:t>
                      </a:r>
                      <a:endParaRPr kumimoji="0" lang="en-US" sz="1600" b="1" i="0" u="none" strike="noStrike" cap="none" normalizeH="0" baseline="0" dirty="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89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Team Name</a:t>
                      </a:r>
                      <a:endParaRPr kumimoji="0" lang="en-US" sz="1600" b="0" i="0" u="none" strike="noStrike" cap="none" normalizeH="0" baseline="0" dirty="0" smtClean="0">
                        <a:ln>
                          <a:noFill/>
                        </a:ln>
                        <a:solidFill>
                          <a:srgbClr val="429C37"/>
                        </a:solidFill>
                        <a:effectLst/>
                        <a:latin typeface="Century Gothic"/>
                        <a:cs typeface="Century Gothic"/>
                      </a:endParaRPr>
                    </a:p>
                  </a:txBody>
                  <a:tcPr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44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Efficiency award</a:t>
                      </a:r>
                      <a:endParaRPr kumimoji="0" lang="en-US" sz="1600" b="0" i="0" u="none" strike="noStrike" cap="none" normalizeH="0" baseline="0" dirty="0" smtClean="0">
                        <a:ln>
                          <a:noFill/>
                        </a:ln>
                        <a:solidFill>
                          <a:srgbClr val="429C37"/>
                        </a:solidFill>
                        <a:effectLst/>
                        <a:latin typeface="Century Gothic"/>
                        <a:cs typeface="Century Gothic"/>
                      </a:endParaRPr>
                    </a:p>
                  </a:txBody>
                  <a:tcPr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44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Creativity award</a:t>
                      </a:r>
                      <a:endParaRPr kumimoji="0" lang="en-US" sz="1600" b="0" i="0" u="none" strike="noStrike" cap="none" normalizeH="0" baseline="0" dirty="0" smtClean="0">
                        <a:ln>
                          <a:noFill/>
                        </a:ln>
                        <a:solidFill>
                          <a:srgbClr val="429C37"/>
                        </a:solidFill>
                        <a:effectLst/>
                        <a:latin typeface="Century Gothic"/>
                        <a:cs typeface="Century Gothic"/>
                      </a:endParaRPr>
                    </a:p>
                  </a:txBody>
                  <a:tcPr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44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429C37"/>
                          </a:solidFill>
                          <a:effectLst/>
                          <a:latin typeface="Century Gothic"/>
                          <a:cs typeface="Century Gothic"/>
                        </a:rPr>
                        <a:t>Height of tower</a:t>
                      </a:r>
                      <a:endParaRPr kumimoji="0" lang="en-US" sz="1600" b="0" i="0" u="none" strike="noStrike" cap="none" normalizeH="0" baseline="0" smtClean="0">
                        <a:ln>
                          <a:noFill/>
                        </a:ln>
                        <a:solidFill>
                          <a:srgbClr val="429C37"/>
                        </a:solidFill>
                        <a:effectLst/>
                        <a:latin typeface="Century Gothic"/>
                        <a:cs typeface="Century Gothic"/>
                      </a:endParaRPr>
                    </a:p>
                  </a:txBody>
                  <a:tcPr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489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429C37"/>
                          </a:solidFill>
                          <a:effectLst/>
                          <a:latin typeface="Century Gothic"/>
                          <a:cs typeface="Century Gothic"/>
                        </a:rPr>
                        <a:t>Equipment</a:t>
                      </a:r>
                      <a:endParaRPr kumimoji="0" lang="en-US" sz="1600" b="0" i="0" u="none" strike="noStrike" cap="none" normalizeH="0" baseline="0" smtClean="0">
                        <a:ln>
                          <a:noFill/>
                        </a:ln>
                        <a:solidFill>
                          <a:srgbClr val="429C37"/>
                        </a:solidFill>
                        <a:effectLst/>
                        <a:latin typeface="Century Gothic"/>
                        <a:cs typeface="Century Gothic"/>
                      </a:endParaRPr>
                    </a:p>
                  </a:txBody>
                  <a:tcPr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4267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429C37"/>
                          </a:solidFill>
                          <a:effectLst/>
                          <a:latin typeface="Century Gothic"/>
                          <a:cs typeface="Century Gothic"/>
                        </a:rPr>
                        <a:t>Teamwork</a:t>
                      </a: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4255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429C37"/>
                          </a:solidFill>
                          <a:effectLst/>
                          <a:latin typeface="Century Gothic"/>
                          <a:cs typeface="Century Gothic"/>
                        </a:rPr>
                        <a:t>Golf Ball</a:t>
                      </a: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8854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84790" y="2174885"/>
            <a:ext cx="4228001" cy="1323439"/>
          </a:xfrm>
          <a:prstGeom prst="rect">
            <a:avLst/>
          </a:prstGeom>
        </p:spPr>
        <p:txBody>
          <a:bodyPr wrap="square">
            <a:spAutoFit/>
          </a:bodyPr>
          <a:lstStyle/>
          <a:p>
            <a:pPr marL="285750" indent="-285750">
              <a:buSzPct val="74000"/>
              <a:buFont typeface="Arial"/>
              <a:buChar char="•"/>
            </a:pPr>
            <a:r>
              <a:rPr lang="en-GB" sz="1600" dirty="0" smtClean="0">
                <a:solidFill>
                  <a:srgbClr val="429C37"/>
                </a:solidFill>
                <a:latin typeface="Century Gothic"/>
                <a:cs typeface="Century Gothic"/>
              </a:rPr>
              <a:t>What skills have you used? </a:t>
            </a:r>
          </a:p>
          <a:p>
            <a:pPr marL="285750" indent="-285750">
              <a:buSzPct val="74000"/>
              <a:buFont typeface="Arial"/>
              <a:buChar char="•"/>
            </a:pPr>
            <a:endParaRPr lang="en-GB" sz="1600" dirty="0" smtClean="0">
              <a:solidFill>
                <a:srgbClr val="429C37"/>
              </a:solidFill>
              <a:latin typeface="Century Gothic"/>
              <a:cs typeface="Century Gothic"/>
            </a:endParaRPr>
          </a:p>
          <a:p>
            <a:pPr marL="285750" indent="-285750">
              <a:buSzPct val="74000"/>
              <a:buFont typeface="Arial"/>
              <a:buChar char="•"/>
            </a:pPr>
            <a:r>
              <a:rPr lang="en-GB" sz="1600" dirty="0" smtClean="0">
                <a:solidFill>
                  <a:srgbClr val="429C37"/>
                </a:solidFill>
                <a:latin typeface="Century Gothic"/>
                <a:cs typeface="Century Gothic"/>
              </a:rPr>
              <a:t>How did your group perform?</a:t>
            </a:r>
          </a:p>
          <a:p>
            <a:pPr>
              <a:buSzPct val="74000"/>
            </a:pPr>
            <a:r>
              <a:rPr lang="en-GB" sz="1600" dirty="0" smtClean="0">
                <a:solidFill>
                  <a:srgbClr val="429C37"/>
                </a:solidFill>
                <a:latin typeface="Century Gothic"/>
                <a:cs typeface="Century Gothic"/>
              </a:rPr>
              <a:t> </a:t>
            </a:r>
          </a:p>
          <a:p>
            <a:pPr marL="285750" indent="-285750">
              <a:buSzPct val="74000"/>
              <a:buFont typeface="Arial"/>
              <a:buChar char="•"/>
            </a:pPr>
            <a:r>
              <a:rPr lang="en-GB" sz="1600" dirty="0" smtClean="0">
                <a:solidFill>
                  <a:srgbClr val="429C37"/>
                </a:solidFill>
                <a:latin typeface="Century Gothic"/>
                <a:cs typeface="Century Gothic"/>
              </a:rPr>
              <a:t>What could you improve?</a:t>
            </a:r>
          </a:p>
        </p:txBody>
      </p:sp>
      <p:pic>
        <p:nvPicPr>
          <p:cNvPr id="8" name="Picture 7" descr="Employabilty Skills Workshee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033" y="1942176"/>
            <a:ext cx="2575808" cy="3642054"/>
          </a:xfrm>
          <a:prstGeom prst="rect">
            <a:avLst/>
          </a:prstGeom>
        </p:spPr>
      </p:pic>
      <p:sp>
        <p:nvSpPr>
          <p:cNvPr id="9" name="Rectangle 8"/>
          <p:cNvSpPr/>
          <p:nvPr/>
        </p:nvSpPr>
        <p:spPr>
          <a:xfrm>
            <a:off x="584790" y="4672294"/>
            <a:ext cx="4228001" cy="584776"/>
          </a:xfrm>
          <a:prstGeom prst="rect">
            <a:avLst/>
          </a:prstGeom>
        </p:spPr>
        <p:txBody>
          <a:bodyPr wrap="square">
            <a:spAutoFit/>
          </a:bodyPr>
          <a:lstStyle/>
          <a:p>
            <a:pPr>
              <a:buSzPct val="74000"/>
            </a:pPr>
            <a:r>
              <a:rPr lang="en-GB" sz="1600" dirty="0" smtClean="0">
                <a:solidFill>
                  <a:srgbClr val="429C37"/>
                </a:solidFill>
                <a:latin typeface="Century Gothic"/>
                <a:cs typeface="Century Gothic"/>
              </a:rPr>
              <a:t>Use the sheet provided to fill out the skills you have used!</a:t>
            </a:r>
            <a:endParaRPr lang="en-US" sz="1600" dirty="0">
              <a:solidFill>
                <a:srgbClr val="429C37"/>
              </a:solidFill>
              <a:latin typeface="Century Gothic"/>
              <a:cs typeface="Century Gothic"/>
            </a:endParaRPr>
          </a:p>
        </p:txBody>
      </p:sp>
    </p:spTree>
    <p:extLst>
      <p:ext uri="{BB962C8B-B14F-4D97-AF65-F5344CB8AC3E}">
        <p14:creationId xmlns:p14="http://schemas.microsoft.com/office/powerpoint/2010/main" val="4047584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094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49422" y="2276089"/>
            <a:ext cx="7223527" cy="1754327"/>
          </a:xfrm>
          <a:prstGeom prst="rect">
            <a:avLst/>
          </a:prstGeom>
        </p:spPr>
        <p:txBody>
          <a:bodyPr wrap="square">
            <a:spAutoFit/>
          </a:bodyPr>
          <a:lstStyle/>
          <a:p>
            <a:pPr marL="285750" indent="-285750">
              <a:buSzPct val="74000"/>
              <a:buFont typeface="Arial"/>
              <a:buChar char="•"/>
            </a:pPr>
            <a:r>
              <a:rPr lang="en-GB" dirty="0" smtClean="0">
                <a:solidFill>
                  <a:srgbClr val="429C37"/>
                </a:solidFill>
                <a:latin typeface="Century Gothic"/>
                <a:cs typeface="Century Gothic"/>
              </a:rPr>
              <a:t>You have been challenged to construct a free-standing bridge that can a toy car can cross.</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The structure must </a:t>
            </a:r>
            <a:r>
              <a:rPr lang="en-GB" u="sng" dirty="0" smtClean="0">
                <a:solidFill>
                  <a:srgbClr val="429C37"/>
                </a:solidFill>
                <a:latin typeface="Century Gothic"/>
                <a:cs typeface="Century Gothic"/>
              </a:rPr>
              <a:t>not</a:t>
            </a:r>
            <a:r>
              <a:rPr lang="en-GB" dirty="0" smtClean="0">
                <a:solidFill>
                  <a:srgbClr val="429C37"/>
                </a:solidFill>
                <a:latin typeface="Century Gothic"/>
                <a:cs typeface="Century Gothic"/>
              </a:rPr>
              <a:t> be fixed to the desk</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You can use any of the items in your pack</a:t>
            </a:r>
            <a:endParaRPr lang="en-US" dirty="0" smtClean="0">
              <a:solidFill>
                <a:srgbClr val="429C37"/>
              </a:solidFill>
              <a:latin typeface="Century Gothic"/>
              <a:cs typeface="Century Gothic"/>
            </a:endParaRPr>
          </a:p>
        </p:txBody>
      </p:sp>
    </p:spTree>
    <p:extLst>
      <p:ext uri="{BB962C8B-B14F-4D97-AF65-F5344CB8AC3E}">
        <p14:creationId xmlns:p14="http://schemas.microsoft.com/office/powerpoint/2010/main" val="166269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14233" y="2133700"/>
            <a:ext cx="4572000" cy="2585323"/>
          </a:xfrm>
          <a:prstGeom prst="rect">
            <a:avLst/>
          </a:prstGeom>
        </p:spPr>
        <p:txBody>
          <a:bodyPr>
            <a:spAutoFit/>
          </a:bodyPr>
          <a:lstStyle/>
          <a:p>
            <a:pPr marL="285750" indent="-285750">
              <a:buSzPct val="74000"/>
              <a:buFont typeface="Arial"/>
              <a:buChar char="•"/>
            </a:pPr>
            <a:r>
              <a:rPr lang="en-GB" dirty="0" smtClean="0">
                <a:solidFill>
                  <a:srgbClr val="429C37"/>
                </a:solidFill>
                <a:latin typeface="Century Gothic"/>
                <a:cs typeface="Century Gothic"/>
              </a:rPr>
              <a:t>1 x Stationery Pack</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1 x Newspaper</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10 x Pieces of card</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1 x Toy Car</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50 x Straws</a:t>
            </a:r>
            <a:endParaRPr lang="en-US" dirty="0">
              <a:solidFill>
                <a:srgbClr val="429C37"/>
              </a:solidFill>
              <a:latin typeface="Century Gothic"/>
              <a:cs typeface="Century Gothic"/>
            </a:endParaRPr>
          </a:p>
        </p:txBody>
      </p:sp>
    </p:spTree>
    <p:extLst>
      <p:ext uri="{BB962C8B-B14F-4D97-AF65-F5344CB8AC3E}">
        <p14:creationId xmlns:p14="http://schemas.microsoft.com/office/powerpoint/2010/main" val="2305478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4" name="Group 131"/>
          <p:cNvGraphicFramePr>
            <a:graphicFrameLocks noGrp="1"/>
          </p:cNvGraphicFramePr>
          <p:nvPr>
            <p:ph idx="1"/>
            <p:extLst>
              <p:ext uri="{D42A27DB-BD31-4B8C-83A1-F6EECF244321}">
                <p14:modId xmlns:p14="http://schemas.microsoft.com/office/powerpoint/2010/main" val="4082697963"/>
              </p:ext>
            </p:extLst>
          </p:nvPr>
        </p:nvGraphicFramePr>
        <p:xfrm>
          <a:off x="522109" y="2144285"/>
          <a:ext cx="8229600" cy="3440195"/>
        </p:xfrm>
        <a:graphic>
          <a:graphicData uri="http://schemas.openxmlformats.org/drawingml/2006/table">
            <a:tbl>
              <a:tblPr/>
              <a:tblGrid>
                <a:gridCol w="4114800"/>
                <a:gridCol w="4114800"/>
              </a:tblGrid>
              <a:tr h="3587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429C37"/>
                          </a:solidFill>
                          <a:effectLst/>
                          <a:latin typeface="Century Gothic"/>
                          <a:cs typeface="Century Gothic"/>
                        </a:rPr>
                        <a:t>Task</a:t>
                      </a:r>
                      <a:endParaRPr kumimoji="0" lang="en-US" sz="1600" b="1" i="0" u="none" strike="noStrike" cap="none" normalizeH="0" baseline="0" dirty="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429C37"/>
                          </a:solidFill>
                          <a:effectLst/>
                          <a:latin typeface="Century Gothic"/>
                          <a:cs typeface="Century Gothic"/>
                        </a:rPr>
                        <a:t>Points</a:t>
                      </a:r>
                      <a:endParaRPr kumimoji="0" lang="en-US" sz="1600" b="1" i="0" u="none" strike="noStrike" cap="none" normalizeH="0" baseline="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533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Efficiency award</a:t>
                      </a:r>
                      <a:endParaRPr kumimoji="0" lang="en-US" sz="1600" b="0" i="0" u="none" strike="noStrike" cap="none" normalizeH="0" baseline="0" dirty="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429C37"/>
                          </a:solidFill>
                          <a:effectLst/>
                          <a:latin typeface="Century Gothic"/>
                          <a:cs typeface="Century Gothic"/>
                        </a:rPr>
                        <a:t>10</a:t>
                      </a:r>
                      <a:endParaRPr kumimoji="0" lang="en-US" sz="1600" b="0" i="0" u="none" strike="noStrike" cap="none" normalizeH="0" baseline="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75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Creativity award</a:t>
                      </a:r>
                      <a:endParaRPr kumimoji="0" lang="en-US" sz="1600" b="0" i="0" u="none" strike="noStrike" cap="none" normalizeH="0" baseline="0" dirty="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429C37"/>
                          </a:solidFill>
                          <a:effectLst/>
                          <a:latin typeface="Century Gothic"/>
                          <a:cs typeface="Century Gothic"/>
                        </a:rPr>
                        <a:t>10</a:t>
                      </a:r>
                      <a:endParaRPr kumimoji="0" lang="en-US" sz="1600" b="0" i="0" u="none" strike="noStrike" cap="none" normalizeH="0" baseline="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733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Stability  of the Bridge</a:t>
                      </a:r>
                      <a:endParaRPr kumimoji="0" lang="en-US" sz="1600" b="0" i="0" u="none" strike="noStrike" cap="none" normalizeH="0" baseline="0" dirty="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1 point per centimetre </a:t>
                      </a:r>
                      <a:endParaRPr kumimoji="0" lang="en-US" sz="1600" b="0" i="0" u="none" strike="noStrike" cap="none" normalizeH="0" baseline="0" dirty="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65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All Equipment checked &amp; returned</a:t>
                      </a:r>
                      <a:endParaRPr kumimoji="0" lang="en-US" sz="1600" b="0" i="0" u="none" strike="noStrike" cap="none" normalizeH="0" baseline="0" dirty="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5</a:t>
                      </a:r>
                      <a:endParaRPr kumimoji="0" lang="en-US" sz="1600" b="0" i="0" u="none" strike="noStrike" cap="none" normalizeH="0" baseline="0" dirty="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Teamwork</a:t>
                      </a:r>
                      <a:endParaRPr kumimoji="0" lang="en-US" sz="1600" b="0" i="0" u="none" strike="noStrike" cap="none" normalizeH="0" baseline="0" dirty="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5</a:t>
                      </a:r>
                      <a:endParaRPr kumimoji="0" lang="en-US" sz="1600" b="0" i="0" u="none" strike="noStrike" cap="none" normalizeH="0" baseline="0" dirty="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47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Toy Car </a:t>
                      </a:r>
                      <a:endParaRPr kumimoji="0" lang="en-US" sz="1600" b="0" i="0" u="none" strike="noStrike" cap="none" normalizeH="0" baseline="0" dirty="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20</a:t>
                      </a:r>
                      <a:endParaRPr kumimoji="0" lang="en-US" sz="1600" b="0" i="0" u="none" strike="noStrike" cap="none" normalizeH="0" baseline="0" dirty="0" smtClean="0">
                        <a:ln>
                          <a:noFill/>
                        </a:ln>
                        <a:solidFill>
                          <a:srgbClr val="429C37"/>
                        </a:solidFill>
                        <a:effectLst/>
                        <a:latin typeface="Century Gothic"/>
                        <a:cs typeface="Century Gothic"/>
                      </a:endParaRPr>
                    </a:p>
                  </a:txBody>
                  <a:tcPr marL="90000" marR="90000" marT="46800" marB="46800"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219177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14232" y="2413215"/>
            <a:ext cx="7817001" cy="2585323"/>
          </a:xfrm>
          <a:prstGeom prst="rect">
            <a:avLst/>
          </a:prstGeom>
        </p:spPr>
        <p:txBody>
          <a:bodyPr wrap="square">
            <a:spAutoFit/>
          </a:bodyPr>
          <a:lstStyle/>
          <a:p>
            <a:pPr marL="285750" indent="-285750">
              <a:buFont typeface="Arial"/>
              <a:buChar char="•"/>
            </a:pPr>
            <a:r>
              <a:rPr lang="en-GB" dirty="0" smtClean="0">
                <a:solidFill>
                  <a:srgbClr val="429C37"/>
                </a:solidFill>
                <a:latin typeface="Century Gothic"/>
                <a:cs typeface="Century Gothic"/>
              </a:rPr>
              <a:t>5 minutes intro</a:t>
            </a:r>
          </a:p>
          <a:p>
            <a:pPr marL="285750" indent="-285750">
              <a:buFont typeface="Arial"/>
              <a:buChar char="•"/>
            </a:pPr>
            <a:endParaRPr lang="en-GB" dirty="0" smtClean="0">
              <a:solidFill>
                <a:srgbClr val="429C37"/>
              </a:solidFill>
              <a:latin typeface="Century Gothic"/>
              <a:cs typeface="Century Gothic"/>
            </a:endParaRPr>
          </a:p>
          <a:p>
            <a:pPr marL="285750" indent="-285750">
              <a:buFont typeface="Arial"/>
              <a:buChar char="•"/>
            </a:pPr>
            <a:r>
              <a:rPr lang="en-GB" dirty="0" smtClean="0">
                <a:solidFill>
                  <a:srgbClr val="429C37"/>
                </a:solidFill>
                <a:latin typeface="Century Gothic"/>
                <a:cs typeface="Century Gothic"/>
              </a:rPr>
              <a:t>10 minutes discussion &amp; questions (no building during this time)</a:t>
            </a:r>
          </a:p>
          <a:p>
            <a:pPr marL="285750" indent="-285750">
              <a:buFont typeface="Arial"/>
              <a:buChar char="•"/>
            </a:pPr>
            <a:endParaRPr lang="en-GB" dirty="0" smtClean="0">
              <a:solidFill>
                <a:srgbClr val="429C37"/>
              </a:solidFill>
              <a:latin typeface="Century Gothic"/>
              <a:cs typeface="Century Gothic"/>
            </a:endParaRPr>
          </a:p>
          <a:p>
            <a:pPr marL="285750" indent="-285750">
              <a:buFont typeface="Arial"/>
              <a:buChar char="•"/>
            </a:pPr>
            <a:r>
              <a:rPr lang="en-GB" dirty="0" smtClean="0">
                <a:solidFill>
                  <a:srgbClr val="429C37"/>
                </a:solidFill>
                <a:latin typeface="Century Gothic"/>
                <a:cs typeface="Century Gothic"/>
              </a:rPr>
              <a:t>30 build time</a:t>
            </a:r>
          </a:p>
          <a:p>
            <a:pPr marL="285750" indent="-285750">
              <a:buFont typeface="Arial"/>
              <a:buChar char="•"/>
            </a:pPr>
            <a:endParaRPr lang="en-GB" dirty="0" smtClean="0">
              <a:solidFill>
                <a:srgbClr val="429C37"/>
              </a:solidFill>
              <a:latin typeface="Century Gothic"/>
              <a:cs typeface="Century Gothic"/>
            </a:endParaRPr>
          </a:p>
          <a:p>
            <a:pPr marL="285750" indent="-285750">
              <a:buFont typeface="Arial"/>
              <a:buChar char="•"/>
            </a:pPr>
            <a:r>
              <a:rPr lang="en-GB" dirty="0" smtClean="0">
                <a:solidFill>
                  <a:srgbClr val="429C37"/>
                </a:solidFill>
                <a:latin typeface="Century Gothic"/>
                <a:cs typeface="Century Gothic"/>
              </a:rPr>
              <a:t>5 minute warning</a:t>
            </a:r>
          </a:p>
          <a:p>
            <a:pPr marL="285750" indent="-285750">
              <a:buFont typeface="Arial"/>
              <a:buChar char="•"/>
            </a:pPr>
            <a:endParaRPr lang="en-GB" dirty="0" smtClean="0">
              <a:solidFill>
                <a:srgbClr val="429C37"/>
              </a:solidFill>
              <a:latin typeface="Century Gothic"/>
              <a:cs typeface="Century Gothic"/>
            </a:endParaRPr>
          </a:p>
          <a:p>
            <a:pPr marL="285750" indent="-285750">
              <a:buFont typeface="Arial"/>
              <a:buChar char="•"/>
            </a:pPr>
            <a:r>
              <a:rPr lang="en-GB" dirty="0" smtClean="0">
                <a:solidFill>
                  <a:srgbClr val="429C37"/>
                </a:solidFill>
                <a:latin typeface="Century Gothic"/>
                <a:cs typeface="Century Gothic"/>
              </a:rPr>
              <a:t>10 minutes judging</a:t>
            </a:r>
            <a:endParaRPr lang="en-US" dirty="0">
              <a:solidFill>
                <a:srgbClr val="429C37"/>
              </a:solidFill>
              <a:latin typeface="Century Gothic"/>
              <a:cs typeface="Century Gothic"/>
            </a:endParaRPr>
          </a:p>
        </p:txBody>
      </p:sp>
    </p:spTree>
    <p:extLst>
      <p:ext uri="{BB962C8B-B14F-4D97-AF65-F5344CB8AC3E}">
        <p14:creationId xmlns:p14="http://schemas.microsoft.com/office/powerpoint/2010/main" val="1068942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4" name="Group 167"/>
          <p:cNvGraphicFramePr>
            <a:graphicFrameLocks noGrp="1"/>
          </p:cNvGraphicFramePr>
          <p:nvPr>
            <p:ph idx="1"/>
            <p:extLst>
              <p:ext uri="{D42A27DB-BD31-4B8C-83A1-F6EECF244321}">
                <p14:modId xmlns:p14="http://schemas.microsoft.com/office/powerpoint/2010/main" val="215005513"/>
              </p:ext>
            </p:extLst>
          </p:nvPr>
        </p:nvGraphicFramePr>
        <p:xfrm>
          <a:off x="660091" y="2148146"/>
          <a:ext cx="7814604" cy="3425525"/>
        </p:xfrm>
        <a:graphic>
          <a:graphicData uri="http://schemas.openxmlformats.org/drawingml/2006/table">
            <a:tbl>
              <a:tblPr/>
              <a:tblGrid>
                <a:gridCol w="1302434"/>
                <a:gridCol w="1302434"/>
                <a:gridCol w="1302434"/>
                <a:gridCol w="1302434"/>
                <a:gridCol w="1302434"/>
                <a:gridCol w="1302434"/>
              </a:tblGrid>
              <a:tr h="311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429C37"/>
                        </a:solidFill>
                        <a:effectLst/>
                        <a:latin typeface="Century Gothic"/>
                        <a:cs typeface="Century Gothic"/>
                      </a:endParaRPr>
                    </a:p>
                  </a:txBody>
                  <a:tcPr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429C37"/>
                          </a:solidFill>
                          <a:effectLst/>
                          <a:latin typeface="Century Gothic"/>
                          <a:cs typeface="Century Gothic"/>
                        </a:rPr>
                        <a:t>Team 1</a:t>
                      </a:r>
                      <a:endParaRPr kumimoji="0" lang="en-US" sz="1600" b="1"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429C37"/>
                          </a:solidFill>
                          <a:effectLst/>
                          <a:latin typeface="Century Gothic"/>
                          <a:cs typeface="Century Gothic"/>
                        </a:rPr>
                        <a:t>Team 2</a:t>
                      </a:r>
                      <a:endParaRPr kumimoji="0" lang="en-US" sz="1600" b="1"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429C37"/>
                          </a:solidFill>
                          <a:effectLst/>
                          <a:latin typeface="Century Gothic"/>
                          <a:cs typeface="Century Gothic"/>
                        </a:rPr>
                        <a:t>Team 3</a:t>
                      </a:r>
                      <a:endParaRPr kumimoji="0" lang="en-US" sz="1600" b="1" i="0" u="none" strike="noStrike" cap="none" normalizeH="0" baseline="0" dirty="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429C37"/>
                          </a:solidFill>
                          <a:effectLst/>
                          <a:latin typeface="Century Gothic"/>
                          <a:cs typeface="Century Gothic"/>
                        </a:rPr>
                        <a:t>Team 4</a:t>
                      </a:r>
                      <a:endParaRPr kumimoji="0" lang="en-US" sz="1600" b="1"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429C37"/>
                          </a:solidFill>
                          <a:effectLst/>
                          <a:latin typeface="Century Gothic"/>
                          <a:cs typeface="Century Gothic"/>
                        </a:rPr>
                        <a:t>Team 5</a:t>
                      </a:r>
                      <a:endParaRPr kumimoji="0" lang="en-US" sz="1600" b="1" i="0" u="none" strike="noStrike" cap="none" normalizeH="0" baseline="0" dirty="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89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Team Name</a:t>
                      </a:r>
                      <a:endParaRPr kumimoji="0" lang="en-US" sz="1600" b="0" i="0" u="none" strike="noStrike" cap="none" normalizeH="0" baseline="0" dirty="0" smtClean="0">
                        <a:ln>
                          <a:noFill/>
                        </a:ln>
                        <a:solidFill>
                          <a:srgbClr val="429C37"/>
                        </a:solidFill>
                        <a:effectLst/>
                        <a:latin typeface="Century Gothic"/>
                        <a:cs typeface="Century Gothic"/>
                      </a:endParaRPr>
                    </a:p>
                  </a:txBody>
                  <a:tcPr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44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Efficiency award</a:t>
                      </a:r>
                      <a:endParaRPr kumimoji="0" lang="en-US" sz="1600" b="0" i="0" u="none" strike="noStrike" cap="none" normalizeH="0" baseline="0" dirty="0" smtClean="0">
                        <a:ln>
                          <a:noFill/>
                        </a:ln>
                        <a:solidFill>
                          <a:srgbClr val="429C37"/>
                        </a:solidFill>
                        <a:effectLst/>
                        <a:latin typeface="Century Gothic"/>
                        <a:cs typeface="Century Gothic"/>
                      </a:endParaRPr>
                    </a:p>
                  </a:txBody>
                  <a:tcPr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44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Creativity award</a:t>
                      </a:r>
                      <a:endParaRPr kumimoji="0" lang="en-US" sz="1600" b="0" i="0" u="none" strike="noStrike" cap="none" normalizeH="0" baseline="0" dirty="0" smtClean="0">
                        <a:ln>
                          <a:noFill/>
                        </a:ln>
                        <a:solidFill>
                          <a:srgbClr val="429C37"/>
                        </a:solidFill>
                        <a:effectLst/>
                        <a:latin typeface="Century Gothic"/>
                        <a:cs typeface="Century Gothic"/>
                      </a:endParaRPr>
                    </a:p>
                  </a:txBody>
                  <a:tcPr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489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Equipment</a:t>
                      </a:r>
                      <a:endParaRPr kumimoji="0" lang="en-US" sz="1600" b="0" i="0" u="none" strike="noStrike" cap="none" normalizeH="0" baseline="0" dirty="0" smtClean="0">
                        <a:ln>
                          <a:noFill/>
                        </a:ln>
                        <a:solidFill>
                          <a:srgbClr val="429C37"/>
                        </a:solidFill>
                        <a:effectLst/>
                        <a:latin typeface="Century Gothic"/>
                        <a:cs typeface="Century Gothic"/>
                      </a:endParaRPr>
                    </a:p>
                  </a:txBody>
                  <a:tcPr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4267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429C37"/>
                          </a:solidFill>
                          <a:effectLst/>
                          <a:latin typeface="Century Gothic"/>
                          <a:cs typeface="Century Gothic"/>
                        </a:rPr>
                        <a:t>Teamwork</a:t>
                      </a: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4255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Toy Car</a:t>
                      </a:r>
                      <a:endParaRPr kumimoji="0" lang="en-US" sz="1600" b="0" i="0" u="none" strike="noStrike" cap="none" normalizeH="0" baseline="0" dirty="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rgbClr val="429C37"/>
                        </a:solidFill>
                        <a:effectLst/>
                        <a:latin typeface="Century Gothic"/>
                        <a:cs typeface="Century Gothic"/>
                      </a:endParaRPr>
                    </a:p>
                  </a:txBody>
                  <a:tcP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207218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33098" y="2140307"/>
            <a:ext cx="7000829" cy="1477328"/>
          </a:xfrm>
          <a:prstGeom prst="rect">
            <a:avLst/>
          </a:prstGeom>
          <a:noFill/>
        </p:spPr>
        <p:txBody>
          <a:bodyPr wrap="square" rtlCol="0">
            <a:spAutoFit/>
          </a:bodyPr>
          <a:lstStyle/>
          <a:p>
            <a:pPr marL="285750" indent="-285750">
              <a:buSzPct val="76000"/>
              <a:buFont typeface="Arial"/>
              <a:buChar char="•"/>
            </a:pPr>
            <a:r>
              <a:rPr lang="en-GB" dirty="0" smtClean="0">
                <a:solidFill>
                  <a:srgbClr val="429C37"/>
                </a:solidFill>
                <a:latin typeface="Century Gothic"/>
                <a:cs typeface="Century Gothic"/>
              </a:rPr>
              <a:t>Know what the key employability skills are</a:t>
            </a:r>
          </a:p>
          <a:p>
            <a:endParaRPr lang="en-GB" dirty="0" smtClean="0">
              <a:solidFill>
                <a:srgbClr val="429C37"/>
              </a:solidFill>
              <a:latin typeface="Century Gothic"/>
              <a:cs typeface="Century Gothic"/>
            </a:endParaRPr>
          </a:p>
          <a:p>
            <a:pPr marL="285750" indent="-285750">
              <a:spcBef>
                <a:spcPct val="0"/>
              </a:spcBef>
              <a:buSzPct val="76000"/>
              <a:buFont typeface="Arial"/>
              <a:buChar char="•"/>
            </a:pPr>
            <a:r>
              <a:rPr lang="en-GB" dirty="0" smtClean="0">
                <a:solidFill>
                  <a:srgbClr val="429C37"/>
                </a:solidFill>
                <a:latin typeface="Century Gothic"/>
                <a:cs typeface="Century Gothic"/>
              </a:rPr>
              <a:t>Understand the variety of employability skills</a:t>
            </a:r>
          </a:p>
          <a:p>
            <a:pPr>
              <a:spcBef>
                <a:spcPct val="0"/>
              </a:spcBef>
            </a:pPr>
            <a:r>
              <a:rPr lang="en-GB" dirty="0" smtClean="0">
                <a:solidFill>
                  <a:srgbClr val="429C37"/>
                </a:solidFill>
                <a:latin typeface="Century Gothic"/>
                <a:cs typeface="Century Gothic"/>
              </a:rPr>
              <a:t> </a:t>
            </a:r>
          </a:p>
          <a:p>
            <a:pPr marL="285750" indent="-285750">
              <a:spcBef>
                <a:spcPct val="0"/>
              </a:spcBef>
              <a:buSzPct val="76000"/>
              <a:buFont typeface="Arial"/>
              <a:buChar char="•"/>
            </a:pPr>
            <a:r>
              <a:rPr lang="en-GB" dirty="0" smtClean="0">
                <a:solidFill>
                  <a:srgbClr val="429C37"/>
                </a:solidFill>
                <a:latin typeface="Century Gothic"/>
                <a:cs typeface="Century Gothic"/>
              </a:rPr>
              <a:t>Understand how these skills can be used in the workplace </a:t>
            </a:r>
            <a:endParaRPr lang="en-US" dirty="0">
              <a:solidFill>
                <a:srgbClr val="429C37"/>
              </a:solidFill>
              <a:latin typeface="Century Gothic"/>
              <a:cs typeface="Century Gothic"/>
            </a:endParaRPr>
          </a:p>
        </p:txBody>
      </p:sp>
    </p:spTree>
    <p:extLst>
      <p:ext uri="{BB962C8B-B14F-4D97-AF65-F5344CB8AC3E}">
        <p14:creationId xmlns:p14="http://schemas.microsoft.com/office/powerpoint/2010/main" val="238467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87975" y="2359824"/>
            <a:ext cx="7864794" cy="2210862"/>
          </a:xfrm>
          <a:prstGeom prst="rect">
            <a:avLst/>
          </a:prstGeom>
          <a:noFill/>
        </p:spPr>
        <p:txBody>
          <a:bodyPr wrap="square" rtlCol="0">
            <a:spAutoFit/>
          </a:bodyPr>
          <a:lstStyle/>
          <a:p>
            <a:pPr marL="320040" lvl="0" indent="-320040" defTabSz="914400">
              <a:spcBef>
                <a:spcPts val="700"/>
              </a:spcBef>
              <a:buClr>
                <a:srgbClr val="429C37"/>
              </a:buClr>
              <a:buSzPct val="74000"/>
              <a:buFont typeface="Arial"/>
              <a:buChar char="•"/>
              <a:defRPr/>
            </a:pPr>
            <a:r>
              <a:rPr lang="en-US" dirty="0">
                <a:solidFill>
                  <a:srgbClr val="429C37"/>
                </a:solidFill>
                <a:latin typeface="Century Gothic"/>
                <a:cs typeface="Century Gothic"/>
              </a:rPr>
              <a:t>Key Skills are basic skills that affect everything else you do! </a:t>
            </a:r>
          </a:p>
          <a:p>
            <a:pPr marL="320040" lvl="0" indent="-320040" defTabSz="914400">
              <a:spcBef>
                <a:spcPts val="700"/>
              </a:spcBef>
              <a:buClr>
                <a:srgbClr val="429C37"/>
              </a:buClr>
              <a:buSzPct val="74000"/>
              <a:buFont typeface="Arial"/>
              <a:buChar char="•"/>
              <a:defRPr/>
            </a:pPr>
            <a:endParaRPr lang="en-US" dirty="0">
              <a:solidFill>
                <a:srgbClr val="429C37"/>
              </a:solidFill>
              <a:latin typeface="Century Gothic"/>
              <a:cs typeface="Century Gothic"/>
            </a:endParaRPr>
          </a:p>
          <a:p>
            <a:pPr marL="320040" lvl="0" indent="-320040" defTabSz="914400">
              <a:spcBef>
                <a:spcPts val="700"/>
              </a:spcBef>
              <a:buClr>
                <a:srgbClr val="429C37"/>
              </a:buClr>
              <a:buSzPct val="74000"/>
              <a:buFont typeface="Arial"/>
              <a:buChar char="•"/>
              <a:defRPr/>
            </a:pPr>
            <a:r>
              <a:rPr lang="en-US" dirty="0">
                <a:solidFill>
                  <a:srgbClr val="429C37"/>
                </a:solidFill>
                <a:latin typeface="Century Gothic"/>
                <a:cs typeface="Century Gothic"/>
              </a:rPr>
              <a:t>Employers, colleges and universities value Key Skills, they can help you get into the job or course you want. Key Skills widen your job choice now and they’ll give you flexibility in job and career moves throughout your life. They’re even pretty useful in your personal life!</a:t>
            </a:r>
          </a:p>
        </p:txBody>
      </p:sp>
    </p:spTree>
    <p:extLst>
      <p:ext uri="{BB962C8B-B14F-4D97-AF65-F5344CB8AC3E}">
        <p14:creationId xmlns:p14="http://schemas.microsoft.com/office/powerpoint/2010/main" val="84647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33098" y="1881589"/>
            <a:ext cx="7000829" cy="4736683"/>
          </a:xfrm>
          <a:prstGeom prst="rect">
            <a:avLst/>
          </a:prstGeom>
          <a:noFill/>
        </p:spPr>
        <p:txBody>
          <a:bodyPr wrap="square" rtlCol="0">
            <a:spAutoFit/>
          </a:bodyPr>
          <a:lstStyle/>
          <a:p>
            <a:pPr marL="285750" indent="-285750">
              <a:lnSpc>
                <a:spcPct val="120000"/>
              </a:lnSpc>
              <a:buSzPct val="76000"/>
              <a:buFont typeface="Arial"/>
              <a:buChar char="•"/>
            </a:pPr>
            <a:r>
              <a:rPr lang="en-US" dirty="0" smtClean="0">
                <a:solidFill>
                  <a:srgbClr val="429C37"/>
                </a:solidFill>
                <a:latin typeface="Century Gothic"/>
                <a:cs typeface="Century Gothic"/>
              </a:rPr>
              <a:t>Team Work</a:t>
            </a:r>
          </a:p>
          <a:p>
            <a:pPr marL="285750" indent="-285750">
              <a:lnSpc>
                <a:spcPct val="120000"/>
              </a:lnSpc>
              <a:buSzPct val="76000"/>
              <a:buFont typeface="Arial"/>
              <a:buChar char="•"/>
            </a:pPr>
            <a:r>
              <a:rPr lang="en-US" dirty="0" smtClean="0">
                <a:solidFill>
                  <a:srgbClr val="429C37"/>
                </a:solidFill>
                <a:latin typeface="Century Gothic"/>
                <a:cs typeface="Century Gothic"/>
              </a:rPr>
              <a:t>Risk Management</a:t>
            </a:r>
          </a:p>
          <a:p>
            <a:pPr marL="285750" indent="-285750">
              <a:lnSpc>
                <a:spcPct val="120000"/>
              </a:lnSpc>
              <a:buSzPct val="76000"/>
              <a:buFont typeface="Arial"/>
              <a:buChar char="•"/>
            </a:pPr>
            <a:r>
              <a:rPr lang="en-US" dirty="0" smtClean="0">
                <a:solidFill>
                  <a:srgbClr val="429C37"/>
                </a:solidFill>
                <a:latin typeface="Century Gothic"/>
                <a:cs typeface="Century Gothic"/>
              </a:rPr>
              <a:t>Negotiating and Influencing</a:t>
            </a:r>
          </a:p>
          <a:p>
            <a:pPr marL="285750" indent="-285750">
              <a:lnSpc>
                <a:spcPct val="120000"/>
              </a:lnSpc>
              <a:buSzPct val="76000"/>
              <a:buFont typeface="Arial"/>
              <a:buChar char="•"/>
            </a:pPr>
            <a:r>
              <a:rPr lang="en-US" dirty="0" smtClean="0">
                <a:solidFill>
                  <a:srgbClr val="429C37"/>
                </a:solidFill>
                <a:latin typeface="Century Gothic"/>
                <a:cs typeface="Century Gothic"/>
              </a:rPr>
              <a:t>Effective Communication</a:t>
            </a:r>
          </a:p>
          <a:p>
            <a:pPr marL="285750" indent="-285750">
              <a:lnSpc>
                <a:spcPct val="120000"/>
              </a:lnSpc>
              <a:buSzPct val="76000"/>
              <a:buFont typeface="Arial"/>
              <a:buChar char="•"/>
            </a:pPr>
            <a:r>
              <a:rPr lang="en-US" dirty="0" smtClean="0">
                <a:solidFill>
                  <a:srgbClr val="429C37"/>
                </a:solidFill>
                <a:latin typeface="Century Gothic"/>
                <a:cs typeface="Century Gothic"/>
              </a:rPr>
              <a:t>Creativity and Innovation</a:t>
            </a:r>
          </a:p>
          <a:p>
            <a:pPr marL="285750" indent="-285750">
              <a:lnSpc>
                <a:spcPct val="120000"/>
              </a:lnSpc>
              <a:buSzPct val="76000"/>
              <a:buFont typeface="Arial"/>
              <a:buChar char="•"/>
            </a:pPr>
            <a:r>
              <a:rPr lang="en-US" dirty="0" smtClean="0">
                <a:solidFill>
                  <a:srgbClr val="429C37"/>
                </a:solidFill>
                <a:latin typeface="Century Gothic"/>
                <a:cs typeface="Century Gothic"/>
              </a:rPr>
              <a:t>Positive Attitude</a:t>
            </a:r>
          </a:p>
          <a:p>
            <a:pPr marL="285750" indent="-285750">
              <a:lnSpc>
                <a:spcPct val="120000"/>
              </a:lnSpc>
              <a:buSzPct val="76000"/>
              <a:buFont typeface="Arial"/>
              <a:buChar char="•"/>
            </a:pPr>
            <a:r>
              <a:rPr lang="en-US" dirty="0" smtClean="0">
                <a:solidFill>
                  <a:srgbClr val="429C37"/>
                </a:solidFill>
                <a:latin typeface="Century Gothic"/>
                <a:cs typeface="Century Gothic"/>
              </a:rPr>
              <a:t>Initiative</a:t>
            </a:r>
          </a:p>
          <a:p>
            <a:pPr marL="285750" indent="-285750">
              <a:lnSpc>
                <a:spcPct val="120000"/>
              </a:lnSpc>
              <a:buSzPct val="76000"/>
              <a:buFont typeface="Arial"/>
              <a:buChar char="•"/>
            </a:pPr>
            <a:r>
              <a:rPr lang="en-US" dirty="0" smtClean="0">
                <a:solidFill>
                  <a:srgbClr val="429C37"/>
                </a:solidFill>
                <a:latin typeface="Century Gothic"/>
                <a:cs typeface="Century Gothic"/>
              </a:rPr>
              <a:t>Organising and Planning</a:t>
            </a:r>
          </a:p>
          <a:p>
            <a:pPr marL="285750" indent="-285750">
              <a:lnSpc>
                <a:spcPct val="120000"/>
              </a:lnSpc>
              <a:buSzPct val="76000"/>
              <a:buFont typeface="Arial"/>
              <a:buChar char="•"/>
            </a:pPr>
            <a:r>
              <a:rPr lang="en-US" dirty="0" smtClean="0">
                <a:solidFill>
                  <a:srgbClr val="429C37"/>
                </a:solidFill>
                <a:latin typeface="Century Gothic"/>
                <a:cs typeface="Century Gothic"/>
              </a:rPr>
              <a:t>Decision Making – Problem Solving</a:t>
            </a:r>
          </a:p>
          <a:p>
            <a:pPr marL="285750" indent="-285750">
              <a:lnSpc>
                <a:spcPct val="120000"/>
              </a:lnSpc>
              <a:buSzPct val="76000"/>
              <a:buFont typeface="Arial"/>
              <a:buChar char="•"/>
            </a:pPr>
            <a:r>
              <a:rPr lang="en-US" dirty="0" smtClean="0">
                <a:solidFill>
                  <a:srgbClr val="429C37"/>
                </a:solidFill>
                <a:latin typeface="Century Gothic"/>
                <a:cs typeface="Century Gothic"/>
              </a:rPr>
              <a:t>Leadership</a:t>
            </a:r>
          </a:p>
          <a:p>
            <a:pPr marL="285750" indent="-285750">
              <a:lnSpc>
                <a:spcPct val="120000"/>
              </a:lnSpc>
              <a:buSzPct val="76000"/>
              <a:buFont typeface="Arial"/>
              <a:buChar char="•"/>
            </a:pPr>
            <a:r>
              <a:rPr lang="en-US" dirty="0" smtClean="0">
                <a:solidFill>
                  <a:srgbClr val="429C37"/>
                </a:solidFill>
                <a:latin typeface="Century Gothic"/>
                <a:cs typeface="Century Gothic"/>
              </a:rPr>
              <a:t>Making Decisions – Ethical and Economic</a:t>
            </a:r>
          </a:p>
          <a:p>
            <a:pPr marL="285750" indent="-285750">
              <a:lnSpc>
                <a:spcPct val="120000"/>
              </a:lnSpc>
              <a:buSzPct val="76000"/>
              <a:buFont typeface="Arial"/>
              <a:buChar char="•"/>
            </a:pPr>
            <a:r>
              <a:rPr lang="en-US" dirty="0" smtClean="0">
                <a:solidFill>
                  <a:srgbClr val="429C37"/>
                </a:solidFill>
                <a:latin typeface="Century Gothic"/>
                <a:cs typeface="Century Gothic"/>
              </a:rPr>
              <a:t>Financial Literacy</a:t>
            </a:r>
          </a:p>
          <a:p>
            <a:pPr marL="285750" indent="-285750">
              <a:lnSpc>
                <a:spcPct val="120000"/>
              </a:lnSpc>
              <a:buSzPct val="76000"/>
              <a:buFont typeface="Arial"/>
              <a:buChar char="•"/>
            </a:pPr>
            <a:r>
              <a:rPr lang="en-US" dirty="0" smtClean="0">
                <a:solidFill>
                  <a:srgbClr val="429C37"/>
                </a:solidFill>
                <a:latin typeface="Century Gothic"/>
                <a:cs typeface="Century Gothic"/>
              </a:rPr>
              <a:t>Product and Service Design</a:t>
            </a:r>
          </a:p>
          <a:p>
            <a:pPr marL="285750" indent="-285750">
              <a:buFont typeface="Arial"/>
              <a:buChar char="•"/>
            </a:pPr>
            <a:endParaRPr lang="en-US" dirty="0" smtClean="0">
              <a:solidFill>
                <a:srgbClr val="429C37"/>
              </a:solidFill>
              <a:latin typeface="Century Gothic"/>
              <a:cs typeface="Century Gothic"/>
            </a:endParaRPr>
          </a:p>
        </p:txBody>
      </p:sp>
    </p:spTree>
    <p:extLst>
      <p:ext uri="{BB962C8B-B14F-4D97-AF65-F5344CB8AC3E}">
        <p14:creationId xmlns:p14="http://schemas.microsoft.com/office/powerpoint/2010/main" val="410273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mployability Skills-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 y="0"/>
            <a:ext cx="9141970" cy="6858000"/>
          </a:xfrm>
          <a:prstGeom prst="rect">
            <a:avLst/>
          </a:prstGeom>
        </p:spPr>
      </p:pic>
    </p:spTree>
    <p:extLst>
      <p:ext uri="{BB962C8B-B14F-4D97-AF65-F5344CB8AC3E}">
        <p14:creationId xmlns:p14="http://schemas.microsoft.com/office/powerpoint/2010/main" val="131682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49422" y="2276089"/>
            <a:ext cx="7223527" cy="3139321"/>
          </a:xfrm>
          <a:prstGeom prst="rect">
            <a:avLst/>
          </a:prstGeom>
        </p:spPr>
        <p:txBody>
          <a:bodyPr wrap="square">
            <a:spAutoFit/>
          </a:bodyPr>
          <a:lstStyle/>
          <a:p>
            <a:pPr marL="285750" indent="-285750">
              <a:buSzPct val="74000"/>
              <a:buFont typeface="Arial"/>
              <a:buChar char="•"/>
            </a:pPr>
            <a:r>
              <a:rPr lang="en-GB" dirty="0" smtClean="0">
                <a:solidFill>
                  <a:srgbClr val="429C37"/>
                </a:solidFill>
                <a:latin typeface="Century Gothic"/>
                <a:cs typeface="Century Gothic"/>
              </a:rPr>
              <a:t>You have been challenged to build the highest free-standing structure that can support the weight of the golf ball</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The structure must </a:t>
            </a:r>
            <a:r>
              <a:rPr lang="en-GB" u="sng" dirty="0" smtClean="0">
                <a:solidFill>
                  <a:srgbClr val="429C37"/>
                </a:solidFill>
                <a:latin typeface="Century Gothic"/>
                <a:cs typeface="Century Gothic"/>
              </a:rPr>
              <a:t>not</a:t>
            </a:r>
            <a:r>
              <a:rPr lang="en-GB" dirty="0" smtClean="0">
                <a:solidFill>
                  <a:srgbClr val="429C37"/>
                </a:solidFill>
                <a:latin typeface="Century Gothic"/>
                <a:cs typeface="Century Gothic"/>
              </a:rPr>
              <a:t> be fixed to the desk</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The golf ball must </a:t>
            </a:r>
            <a:r>
              <a:rPr lang="en-GB" u="sng" dirty="0" smtClean="0">
                <a:solidFill>
                  <a:srgbClr val="429C37"/>
                </a:solidFill>
                <a:latin typeface="Century Gothic"/>
                <a:cs typeface="Century Gothic"/>
              </a:rPr>
              <a:t>not</a:t>
            </a:r>
            <a:r>
              <a:rPr lang="en-GB" dirty="0" smtClean="0">
                <a:solidFill>
                  <a:srgbClr val="429C37"/>
                </a:solidFill>
                <a:latin typeface="Century Gothic"/>
                <a:cs typeface="Century Gothic"/>
              </a:rPr>
              <a:t> be fixed to the structure</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The golf ball must be held within 20cm of the top of the tower</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You can use any of the items in your pack</a:t>
            </a:r>
            <a:endParaRPr lang="en-US" dirty="0">
              <a:solidFill>
                <a:srgbClr val="429C37"/>
              </a:solidFill>
              <a:latin typeface="Century Gothic"/>
              <a:cs typeface="Century Gothic"/>
            </a:endParaRPr>
          </a:p>
        </p:txBody>
      </p:sp>
    </p:spTree>
    <p:extLst>
      <p:ext uri="{BB962C8B-B14F-4D97-AF65-F5344CB8AC3E}">
        <p14:creationId xmlns:p14="http://schemas.microsoft.com/office/powerpoint/2010/main" val="267355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14233" y="2133700"/>
            <a:ext cx="4572000" cy="2585323"/>
          </a:xfrm>
          <a:prstGeom prst="rect">
            <a:avLst/>
          </a:prstGeom>
        </p:spPr>
        <p:txBody>
          <a:bodyPr>
            <a:spAutoFit/>
          </a:bodyPr>
          <a:lstStyle/>
          <a:p>
            <a:pPr marL="285750" indent="-285750">
              <a:buSzPct val="74000"/>
              <a:buFont typeface="Arial"/>
              <a:buChar char="•"/>
            </a:pPr>
            <a:r>
              <a:rPr lang="en-GB" dirty="0" smtClean="0">
                <a:solidFill>
                  <a:srgbClr val="429C37"/>
                </a:solidFill>
                <a:latin typeface="Century Gothic"/>
                <a:cs typeface="Century Gothic"/>
              </a:rPr>
              <a:t>1 x Stationery Pack</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1 x Newspaper</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5 x Pieces of card</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1 x Golf Ball</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30 x Straws</a:t>
            </a:r>
            <a:endParaRPr lang="en-US" dirty="0">
              <a:solidFill>
                <a:srgbClr val="429C37"/>
              </a:solidFill>
              <a:latin typeface="Century Gothic"/>
              <a:cs typeface="Century Gothic"/>
            </a:endParaRPr>
          </a:p>
        </p:txBody>
      </p:sp>
    </p:spTree>
    <p:extLst>
      <p:ext uri="{BB962C8B-B14F-4D97-AF65-F5344CB8AC3E}">
        <p14:creationId xmlns:p14="http://schemas.microsoft.com/office/powerpoint/2010/main" val="1483686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aphicFrame>
        <p:nvGraphicFramePr>
          <p:cNvPr id="4" name="Group 131"/>
          <p:cNvGraphicFramePr>
            <a:graphicFrameLocks noGrp="1"/>
          </p:cNvGraphicFramePr>
          <p:nvPr>
            <p:ph idx="1"/>
            <p:extLst>
              <p:ext uri="{D42A27DB-BD31-4B8C-83A1-F6EECF244321}">
                <p14:modId xmlns:p14="http://schemas.microsoft.com/office/powerpoint/2010/main" val="1354318948"/>
              </p:ext>
            </p:extLst>
          </p:nvPr>
        </p:nvGraphicFramePr>
        <p:xfrm>
          <a:off x="804742" y="2314207"/>
          <a:ext cx="7716982" cy="3361809"/>
        </p:xfrm>
        <a:graphic>
          <a:graphicData uri="http://schemas.openxmlformats.org/drawingml/2006/table">
            <a:tbl>
              <a:tblPr/>
              <a:tblGrid>
                <a:gridCol w="3858491"/>
                <a:gridCol w="3858491"/>
              </a:tblGrid>
              <a:tr h="43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429C37"/>
                          </a:solidFill>
                          <a:effectLst/>
                          <a:latin typeface="Century Gothic"/>
                          <a:cs typeface="Century Gothic"/>
                        </a:rPr>
                        <a:t>Task</a:t>
                      </a:r>
                      <a:endParaRPr kumimoji="0" lang="en-US" sz="1600" b="1" i="0" u="none" strike="noStrike" cap="none" normalizeH="0" baseline="0" dirty="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429C37"/>
                          </a:solidFill>
                          <a:effectLst/>
                          <a:latin typeface="Century Gothic"/>
                          <a:cs typeface="Century Gothic"/>
                        </a:rPr>
                        <a:t>Points</a:t>
                      </a:r>
                      <a:endParaRPr kumimoji="0" lang="en-US" sz="1600" b="1" i="0" u="none" strike="noStrike" cap="none" normalizeH="0" baseline="0" dirty="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4591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Efficiency award</a:t>
                      </a:r>
                      <a:endParaRPr kumimoji="0" lang="en-US" sz="1600" b="0" i="0" u="none" strike="noStrike" cap="none" normalizeH="0" baseline="0" dirty="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10</a:t>
                      </a:r>
                      <a:endParaRPr kumimoji="0" lang="en-US" sz="1600" b="0" i="0" u="none" strike="noStrike" cap="none" normalizeH="0" baseline="0" dirty="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458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Creativity award</a:t>
                      </a:r>
                      <a:endParaRPr kumimoji="0" lang="en-US" sz="1600" b="0" i="0" u="none" strike="noStrike" cap="none" normalizeH="0" baseline="0" dirty="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10</a:t>
                      </a:r>
                      <a:endParaRPr kumimoji="0" lang="en-US" sz="1600" b="0" i="0" u="none" strike="noStrike" cap="none" normalizeH="0" baseline="0" dirty="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22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429C37"/>
                          </a:solidFill>
                          <a:effectLst/>
                          <a:latin typeface="Century Gothic"/>
                          <a:cs typeface="Century Gothic"/>
                        </a:rPr>
                        <a:t>Height of tower</a:t>
                      </a:r>
                      <a:endParaRPr kumimoji="0" lang="en-US" sz="1600" b="0" i="0" u="none" strike="noStrike" cap="none" normalizeH="0" baseline="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1 point per centimetre </a:t>
                      </a:r>
                      <a:endParaRPr kumimoji="0" lang="en-US" sz="1600" b="0" i="0" u="none" strike="noStrike" cap="none" normalizeH="0" baseline="0" dirty="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5673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429C37"/>
                          </a:solidFill>
                          <a:effectLst/>
                          <a:latin typeface="Century Gothic"/>
                          <a:cs typeface="Century Gothic"/>
                        </a:rPr>
                        <a:t>All Equipment checked &amp; returned</a:t>
                      </a:r>
                      <a:endParaRPr kumimoji="0" lang="en-US" sz="1600" b="0" i="0" u="none" strike="noStrike" cap="none" normalizeH="0" baseline="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5</a:t>
                      </a:r>
                      <a:endParaRPr kumimoji="0" lang="en-US" sz="1600" b="0" i="0" u="none" strike="noStrike" cap="none" normalizeH="0" baseline="0" dirty="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4591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smtClean="0">
                          <a:ln>
                            <a:noFill/>
                          </a:ln>
                          <a:solidFill>
                            <a:srgbClr val="429C37"/>
                          </a:solidFill>
                          <a:effectLst/>
                          <a:latin typeface="Century Gothic"/>
                          <a:cs typeface="Century Gothic"/>
                        </a:rPr>
                        <a:t>Teamwork</a:t>
                      </a:r>
                      <a:endParaRPr kumimoji="0" lang="en-US" sz="1600" b="0" i="0" u="none" strike="noStrike" cap="none" normalizeH="0" baseline="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5</a:t>
                      </a:r>
                      <a:endParaRPr kumimoji="0" lang="en-US" sz="1600" b="0" i="0" u="none" strike="noStrike" cap="none" normalizeH="0" baseline="0" dirty="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r h="4580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Golf Ball</a:t>
                      </a:r>
                      <a:endParaRPr kumimoji="0" lang="en-US" sz="1600" b="0" i="0" u="none" strike="noStrike" cap="none" normalizeH="0" baseline="0" dirty="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rgbClr val="429C37"/>
                          </a:solidFill>
                          <a:effectLst/>
                          <a:latin typeface="Century Gothic"/>
                          <a:cs typeface="Century Gothic"/>
                        </a:rPr>
                        <a:t>20</a:t>
                      </a:r>
                      <a:endParaRPr kumimoji="0" lang="en-US" sz="1600" b="0" i="0" u="none" strike="noStrike" cap="none" normalizeH="0" baseline="0" dirty="0" smtClean="0">
                        <a:ln>
                          <a:noFill/>
                        </a:ln>
                        <a:solidFill>
                          <a:srgbClr val="429C37"/>
                        </a:solidFill>
                        <a:effectLst/>
                        <a:latin typeface="Century Gothic"/>
                        <a:cs typeface="Century Gothic"/>
                      </a:endParaRPr>
                    </a:p>
                  </a:txBody>
                  <a:tcPr marL="84221" marR="84221" marT="43795" marB="43795" anchor="ctr" horzOverflow="overflow">
                    <a:lnL w="3175" cap="flat" cmpd="sng" algn="ctr">
                      <a:solidFill>
                        <a:scrgbClr r="0" g="0" b="0"/>
                      </a:solidFill>
                      <a:prstDash val="solid"/>
                      <a:round/>
                      <a:headEnd type="none" w="med" len="med"/>
                      <a:tailEnd type="none" w="med" len="med"/>
                    </a:lnL>
                    <a:lnR w="3175" cap="flat" cmpd="sng" algn="ctr">
                      <a:solidFill>
                        <a:scrgbClr r="0" g="0" b="0"/>
                      </a:solidFill>
                      <a:prstDash val="solid"/>
                      <a:round/>
                      <a:headEnd type="none" w="med" len="med"/>
                      <a:tailEnd type="none" w="med" len="med"/>
                    </a:ln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242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88622" y="2555689"/>
            <a:ext cx="7552792" cy="2585323"/>
          </a:xfrm>
          <a:prstGeom prst="rect">
            <a:avLst/>
          </a:prstGeom>
        </p:spPr>
        <p:txBody>
          <a:bodyPr wrap="square">
            <a:spAutoFit/>
          </a:bodyPr>
          <a:lstStyle/>
          <a:p>
            <a:pPr marL="285750" indent="-285750">
              <a:buSzPct val="74000"/>
              <a:buFont typeface="Arial"/>
              <a:buChar char="•"/>
            </a:pPr>
            <a:r>
              <a:rPr lang="en-GB" dirty="0" smtClean="0">
                <a:solidFill>
                  <a:srgbClr val="429C37"/>
                </a:solidFill>
                <a:latin typeface="Century Gothic"/>
                <a:cs typeface="Century Gothic"/>
              </a:rPr>
              <a:t>5 minutes intro</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10 minutes discussion &amp; questions (no building during this time)</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30 build time</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5 minute warning</a:t>
            </a:r>
          </a:p>
          <a:p>
            <a:pPr marL="285750" indent="-285750">
              <a:buSzPct val="74000"/>
              <a:buFont typeface="Arial"/>
              <a:buChar char="•"/>
            </a:pPr>
            <a:endParaRPr lang="en-GB" dirty="0" smtClean="0">
              <a:solidFill>
                <a:srgbClr val="429C37"/>
              </a:solidFill>
              <a:latin typeface="Century Gothic"/>
              <a:cs typeface="Century Gothic"/>
            </a:endParaRPr>
          </a:p>
          <a:p>
            <a:pPr marL="285750" indent="-285750">
              <a:buSzPct val="74000"/>
              <a:buFont typeface="Arial"/>
              <a:buChar char="•"/>
            </a:pPr>
            <a:r>
              <a:rPr lang="en-GB" dirty="0" smtClean="0">
                <a:solidFill>
                  <a:srgbClr val="429C37"/>
                </a:solidFill>
                <a:latin typeface="Century Gothic"/>
                <a:cs typeface="Century Gothic"/>
              </a:rPr>
              <a:t>10 minutes judging</a:t>
            </a:r>
            <a:endParaRPr lang="en-US" dirty="0">
              <a:solidFill>
                <a:srgbClr val="429C37"/>
              </a:solidFill>
              <a:latin typeface="Century Gothic"/>
              <a:cs typeface="Century Gothic"/>
            </a:endParaRPr>
          </a:p>
        </p:txBody>
      </p:sp>
    </p:spTree>
    <p:extLst>
      <p:ext uri="{BB962C8B-B14F-4D97-AF65-F5344CB8AC3E}">
        <p14:creationId xmlns:p14="http://schemas.microsoft.com/office/powerpoint/2010/main" val="632875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TotalTime>
  <Words>439</Words>
  <Application>Microsoft Macintosh PowerPoint</Application>
  <PresentationFormat>On-screen Show (4:3)</PresentationFormat>
  <Paragraphs>128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cp:revision>
  <dcterms:created xsi:type="dcterms:W3CDTF">2018-10-30T11:53:48Z</dcterms:created>
  <dcterms:modified xsi:type="dcterms:W3CDTF">2018-10-30T15:07:40Z</dcterms:modified>
</cp:coreProperties>
</file>